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27" r:id="rId4"/>
    <p:sldId id="260" r:id="rId5"/>
    <p:sldId id="261" r:id="rId6"/>
    <p:sldId id="263" r:id="rId7"/>
    <p:sldId id="264" r:id="rId8"/>
    <p:sldId id="265" r:id="rId9"/>
    <p:sldId id="266" r:id="rId10"/>
    <p:sldId id="268" r:id="rId11"/>
    <p:sldId id="285" r:id="rId12"/>
    <p:sldId id="269" r:id="rId13"/>
    <p:sldId id="270" r:id="rId14"/>
    <p:sldId id="277" r:id="rId15"/>
    <p:sldId id="278" r:id="rId16"/>
    <p:sldId id="275" r:id="rId17"/>
    <p:sldId id="279" r:id="rId18"/>
    <p:sldId id="280" r:id="rId19"/>
    <p:sldId id="286" r:id="rId20"/>
    <p:sldId id="281" r:id="rId21"/>
    <p:sldId id="282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326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3" r:id="rId43"/>
    <p:sldId id="324" r:id="rId44"/>
    <p:sldId id="306" r:id="rId45"/>
    <p:sldId id="307" r:id="rId46"/>
    <p:sldId id="309" r:id="rId47"/>
    <p:sldId id="310" r:id="rId48"/>
    <p:sldId id="311" r:id="rId49"/>
    <p:sldId id="319" r:id="rId50"/>
    <p:sldId id="314" r:id="rId51"/>
    <p:sldId id="315" r:id="rId52"/>
    <p:sldId id="316" r:id="rId53"/>
    <p:sldId id="317" r:id="rId54"/>
    <p:sldId id="318" r:id="rId55"/>
    <p:sldId id="322" r:id="rId56"/>
    <p:sldId id="320" r:id="rId57"/>
    <p:sldId id="321" r:id="rId58"/>
    <p:sldId id="31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5242-A2E2-4649-9C7B-74CD696BA154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62D35-B3C1-8047-BB81-004B3542C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tif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seis615/docker-single-server.ya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Containers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Transport Solution: Containers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Production</a:t>
              </a:r>
            </a:p>
            <a:p>
              <a:r>
                <a:rPr lang="en-US" dirty="0"/>
                <a:t>servers</a:t>
              </a:r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Runs on almost any hardware platform using a modern OS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Matrix Solution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 the application stack once and run it anywhere.</a:t>
            </a:r>
          </a:p>
          <a:p>
            <a:pPr lvl="1"/>
            <a:r>
              <a:rPr lang="en-US" dirty="0"/>
              <a:t>Eliminate concerns about compatibility on different hardware platforms.</a:t>
            </a:r>
          </a:p>
          <a:p>
            <a:pPr lvl="2"/>
            <a:r>
              <a:rPr lang="en-US" dirty="0"/>
              <a:t>The application will run in dev, testing, and at the customer site.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worries about missing application dependencies like required packages.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application runs in its own container to eliminate conflicts like different shared libraries.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Easy to automate application testing and deployments using scripting.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Much less performance penalty than virtual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Operations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Configure the application once, run it anywhere.</a:t>
            </a:r>
          </a:p>
          <a:p>
            <a:pPr lvl="1"/>
            <a:r>
              <a:rPr lang="en-US" dirty="0"/>
              <a:t>Application lifecycle (develop/test/deploy) becomes much more repeatable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Eliminate inconsistencies between development, testing, and production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Simplifies continuous integration/deployment practices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Addresses performance and financial costs associated with virtual machines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feels like a lightweight VM.</a:t>
            </a:r>
          </a:p>
          <a:p>
            <a:pPr lvl="1"/>
            <a:r>
              <a:rPr lang="en-US" dirty="0"/>
              <a:t>You can log into it and get a shell.</a:t>
            </a:r>
          </a:p>
          <a:p>
            <a:pPr lvl="1"/>
            <a:r>
              <a:rPr lang="en-US" dirty="0"/>
              <a:t>It has its own process space.</a:t>
            </a:r>
          </a:p>
          <a:p>
            <a:pPr lvl="1"/>
            <a:r>
              <a:rPr lang="en-US" dirty="0"/>
              <a:t>You can run commands within the container as root.</a:t>
            </a:r>
          </a:p>
          <a:p>
            <a:pPr lvl="1"/>
            <a:r>
              <a:rPr lang="en-US" dirty="0"/>
              <a:t>You can install packages in the container.</a:t>
            </a:r>
          </a:p>
          <a:p>
            <a:pPr lvl="1"/>
            <a:r>
              <a:rPr lang="en-US" dirty="0"/>
              <a:t>The container can run services.</a:t>
            </a:r>
          </a:p>
          <a:p>
            <a:pPr lvl="1"/>
            <a:r>
              <a:rPr lang="en-US" dirty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</a:t>
            </a:r>
            <a:r>
              <a:rPr lang="is-IS" dirty="0"/>
              <a:t>… it’s not quite like a virtual machine.</a:t>
            </a:r>
          </a:p>
          <a:p>
            <a:endParaRPr lang="is-IS" dirty="0"/>
          </a:p>
          <a:p>
            <a:pPr lvl="1"/>
            <a:r>
              <a:rPr lang="is-IS" dirty="0"/>
              <a:t>It uses the host kernel.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run a different OS than the host.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load its own kernel modules.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can’t emulate devices like usb, storage, etc.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Network using port forwarding</a:t>
            </a:r>
          </a:p>
          <a:p>
            <a:pPr lvl="1"/>
            <a:endParaRPr lang="is-IS" dirty="0"/>
          </a:p>
          <a:p>
            <a:pPr lvl="1"/>
            <a:r>
              <a:rPr lang="is-IS" dirty="0"/>
              <a:t>It doesn’t need to run OS-type processes like syslogd and cron.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It’s like </a:t>
            </a:r>
            <a:r>
              <a:rPr lang="en-US" dirty="0" err="1"/>
              <a:t>chroot</a:t>
            </a:r>
            <a:r>
              <a:rPr lang="en-US" dirty="0"/>
              <a:t> on steroids.</a:t>
            </a:r>
          </a:p>
          <a:p>
            <a:pPr lvl="2"/>
            <a:r>
              <a:rPr lang="en-US" dirty="0" err="1"/>
              <a:t>chroot</a:t>
            </a:r>
            <a:r>
              <a:rPr lang="en-US" dirty="0"/>
              <a:t> = process jail that prevents the process from accessing external files outside an “apparent root directory”</a:t>
            </a:r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vs. Containers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difference: Each virtual machine contains an OS whereas all containers share the same OS.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advantages over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can a container do that a VM cannot?</a:t>
            </a:r>
          </a:p>
          <a:p>
            <a:pPr lvl="1"/>
            <a:r>
              <a:rPr lang="en-US" dirty="0"/>
              <a:t>Really simple app deployment with a single command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“Boot” in a fraction of a second compared to a minute for a VM.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very granular services (micro-service architecture).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Significantly reduce testing and development footprint.</a:t>
            </a:r>
          </a:p>
          <a:p>
            <a:pPr lvl="2"/>
            <a:r>
              <a:rPr lang="en-US" dirty="0"/>
              <a:t>Imagine the resource savings when launching hundreds of containers vs VMs.</a:t>
            </a:r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open-source Linux-based container implementation started by Solomon </a:t>
            </a:r>
            <a:r>
              <a:rPr lang="en-US" dirty="0" err="1"/>
              <a:t>Hykes</a:t>
            </a:r>
            <a:r>
              <a:rPr lang="en-US" dirty="0"/>
              <a:t> in France.</a:t>
            </a:r>
          </a:p>
          <a:p>
            <a:endParaRPr lang="en-US" dirty="0"/>
          </a:p>
          <a:p>
            <a:r>
              <a:rPr lang="en-US" dirty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really an API and toolset that utilizes existing Linux facilities like </a:t>
            </a:r>
            <a:r>
              <a:rPr lang="en-US" dirty="0" err="1"/>
              <a:t>cgroups</a:t>
            </a:r>
            <a:r>
              <a:rPr lang="en-US" dirty="0"/>
              <a:t> and namespaces.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wasn’t the first Linux-based container solution</a:t>
            </a:r>
          </a:p>
          <a:p>
            <a:pPr lvl="1"/>
            <a:r>
              <a:rPr lang="en-US" dirty="0"/>
              <a:t>Google developed </a:t>
            </a:r>
            <a:r>
              <a:rPr lang="en-US" dirty="0" err="1"/>
              <a:t>cgroups</a:t>
            </a:r>
            <a:r>
              <a:rPr lang="en-US" dirty="0"/>
              <a:t> 10 years earlier.</a:t>
            </a:r>
          </a:p>
          <a:p>
            <a:pPr lvl="1"/>
            <a:r>
              <a:rPr lang="en-US" dirty="0" err="1"/>
              <a:t>OpenVZ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Virtuozzo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Docker</a:t>
            </a:r>
            <a:br>
              <a:rPr lang="en-US" dirty="0"/>
            </a:br>
            <a:r>
              <a:rPr lang="en-US" dirty="0"/>
              <a:t>Application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Traditional</a:t>
            </a:r>
          </a:p>
          <a:p>
            <a:pPr lvl="1"/>
            <a:r>
              <a:rPr lang="en-US" dirty="0"/>
              <a:t>Ship packages via rpm, gem, jar,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Deal with dependency conflicts.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Ship containers with all dependencies.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Break application stack into layers and only ship layers that 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“Works on any machine.”</a:t>
            </a:r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Purpose and benefits</a:t>
            </a:r>
          </a:p>
          <a:p>
            <a:pPr lvl="1"/>
            <a:r>
              <a:rPr lang="en-US" dirty="0"/>
              <a:t>Containers vs. Virtual Machines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Docker client commands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Volumes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Docker</a:t>
            </a:r>
            <a:r>
              <a:rPr lang="en-US" dirty="0"/>
              <a:t>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Implemented as a client-server system.</a:t>
            </a:r>
          </a:p>
          <a:p>
            <a:pPr lvl="1"/>
            <a:r>
              <a:rPr lang="en-US" dirty="0"/>
              <a:t>Docker daemon (engine) runs on a host.</a:t>
            </a:r>
          </a:p>
          <a:p>
            <a:pPr lvl="2"/>
            <a:r>
              <a:rPr lang="en-US" dirty="0"/>
              <a:t>Daemon builds, runs, and manages containers.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CLI is the client app.</a:t>
            </a:r>
          </a:p>
          <a:p>
            <a:pPr lvl="2"/>
            <a:r>
              <a:rPr lang="en-US" dirty="0"/>
              <a:t>Takes user input and sends it to the daemon.</a:t>
            </a:r>
          </a:p>
          <a:p>
            <a:pPr lvl="2"/>
            <a:r>
              <a:rPr lang="en-US" dirty="0"/>
              <a:t>CLI can run on the host or a different machine.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Docker Hub Registry</a:t>
            </a:r>
          </a:p>
          <a:p>
            <a:pPr lvl="2"/>
            <a:r>
              <a:rPr lang="en-US" dirty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Host</a:t>
            </a:r>
            <a:r>
              <a:rPr lang="en-US" dirty="0"/>
              <a:t>: a machine running containers.</a:t>
            </a:r>
          </a:p>
          <a:p>
            <a:endParaRPr lang="en-US" dirty="0"/>
          </a:p>
          <a:p>
            <a:r>
              <a:rPr lang="en-US" b="1" dirty="0"/>
              <a:t>Image</a:t>
            </a:r>
            <a:r>
              <a:rPr lang="en-US" dirty="0"/>
              <a:t>: a read only template containing files and meta-data used to create containers.</a:t>
            </a:r>
          </a:p>
          <a:p>
            <a:endParaRPr lang="en-US" dirty="0"/>
          </a:p>
          <a:p>
            <a:r>
              <a:rPr lang="en-US" b="1" dirty="0"/>
              <a:t>Container</a:t>
            </a:r>
            <a:r>
              <a:rPr lang="en-US" dirty="0"/>
              <a:t>: an isolated application platform containing everything needed to run an application.</a:t>
            </a:r>
          </a:p>
          <a:p>
            <a:endParaRPr lang="en-US" dirty="0"/>
          </a:p>
          <a:p>
            <a:r>
              <a:rPr lang="en-US" b="1" dirty="0"/>
              <a:t>Registry</a:t>
            </a:r>
            <a:r>
              <a:rPr lang="en-US" dirty="0"/>
              <a:t>: a repository of images.</a:t>
            </a:r>
          </a:p>
          <a:p>
            <a:endParaRPr lang="en-US" dirty="0"/>
          </a:p>
          <a:p>
            <a:r>
              <a:rPr lang="en-US" b="1" dirty="0"/>
              <a:t>Volume</a:t>
            </a:r>
            <a:r>
              <a:rPr lang="en-US" dirty="0"/>
              <a:t>: data storage outside the container.</a:t>
            </a:r>
          </a:p>
          <a:p>
            <a:endParaRPr lang="en-US" dirty="0"/>
          </a:p>
          <a:p>
            <a:r>
              <a:rPr lang="en-US" b="1" dirty="0" err="1"/>
              <a:t>Dockerfile</a:t>
            </a:r>
            <a:r>
              <a:rPr lang="en-US" dirty="0"/>
              <a:t>: a script for creating images.</a:t>
            </a:r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Docker created a small container using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dirty="0"/>
              <a:t> image (very small embedded system).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lvl="1" defTabSz="914400">
              <a:spcBef>
                <a:spcPts val="0"/>
              </a:spcBef>
            </a:pPr>
            <a:r>
              <a:rPr lang="en-US" dirty="0"/>
              <a:t>Ran a single process and echoed the text “hello world” using the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Start up a minimal </a:t>
            </a:r>
            <a:r>
              <a:rPr lang="en-US" dirty="0" err="1"/>
              <a:t>ubuntu</a:t>
            </a:r>
            <a:r>
              <a:rPr lang="en-US" dirty="0"/>
              <a:t> system.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: connects to the container’s </a:t>
            </a:r>
            <a:r>
              <a:rPr lang="en-US" dirty="0" err="1"/>
              <a:t>stdin</a:t>
            </a:r>
            <a:r>
              <a:rPr lang="en-US" dirty="0"/>
              <a:t> (standard input)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Containers can run in the background when started with the –d (detached) flag.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happening?</a:t>
            </a:r>
          </a:p>
          <a:p>
            <a:pPr lvl="1"/>
            <a:r>
              <a:rPr lang="en-US" dirty="0"/>
              <a:t>Docker downloads image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1"/>
            <a:r>
              <a:rPr lang="en-US" dirty="0"/>
              <a:t>We don’t see the output, but Docker logs it.</a:t>
            </a:r>
          </a:p>
          <a:p>
            <a:pPr lvl="1"/>
            <a:r>
              <a:rPr lang="en-US" dirty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 works just like the Linux </a:t>
            </a:r>
            <a:r>
              <a:rPr lang="en-US" dirty="0" err="1"/>
              <a:t>ps</a:t>
            </a:r>
            <a:r>
              <a:rPr lang="en-US" dirty="0"/>
              <a:t> command and shows running containers.</a:t>
            </a:r>
          </a:p>
          <a:p>
            <a:r>
              <a:rPr lang="en-US" dirty="0"/>
              <a:t>Command output:</a:t>
            </a:r>
          </a:p>
          <a:p>
            <a:pPr lvl="1"/>
            <a:r>
              <a:rPr lang="en-US" dirty="0"/>
              <a:t>Container ID</a:t>
            </a:r>
          </a:p>
          <a:p>
            <a:pPr lvl="1"/>
            <a:r>
              <a:rPr lang="en-US" dirty="0"/>
              <a:t>Image used to create the container</a:t>
            </a:r>
          </a:p>
          <a:p>
            <a:pPr lvl="1"/>
            <a:r>
              <a:rPr lang="en-US" dirty="0"/>
              <a:t>How long the container has been running</a:t>
            </a:r>
          </a:p>
          <a:p>
            <a:pPr lvl="1"/>
            <a:r>
              <a:rPr lang="en-US" dirty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"/bin/sh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Container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Containers running in the background will log output to Docker.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/>
              <a:t>command to view the logs.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116f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03:26:34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03:26:35 UTC 2016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Mon Sep  5 03:26:36 UTC 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endParaRPr lang="en-US" sz="3100" dirty="0">
              <a:ea typeface="Consolas" charset="0"/>
              <a:cs typeface="Consolas" charset="0"/>
            </a:endParaRPr>
          </a:p>
          <a:p>
            <a:r>
              <a:rPr lang="en-US" sz="3100" dirty="0">
                <a:ea typeface="Consolas" charset="0"/>
                <a:cs typeface="Consolas" charset="0"/>
              </a:rPr>
              <a:t>Use the </a:t>
            </a:r>
            <a:r>
              <a:rPr lang="en-US" sz="3100" b="1" dirty="0">
                <a:ea typeface="Consolas" charset="0"/>
                <a:cs typeface="Consolas" charset="0"/>
              </a:rPr>
              <a:t>–tail </a:t>
            </a:r>
            <a:r>
              <a:rPr lang="en-US" sz="3100" dirty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Stopping and restarting the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provides two ways to terminate the background container: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/>
              <a:t>: graceful shutdown via TERM signal.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/>
              <a:t>: forcibly stops using KILL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docker</a:t>
            </a:r>
            <a:r>
              <a:rPr lang="en-US" dirty="0"/>
              <a:t> stop 116f</a:t>
            </a:r>
          </a:p>
          <a:p>
            <a:pPr marL="0" indent="0">
              <a:buNone/>
            </a:pPr>
            <a:r>
              <a:rPr lang="en-US" dirty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It’s easier to reference a container name than using the container ID.</a:t>
            </a:r>
          </a:p>
          <a:p>
            <a:endParaRPr lang="en-US" dirty="0"/>
          </a:p>
          <a:p>
            <a:r>
              <a:rPr lang="en-US" dirty="0"/>
              <a:t>Docker automatically assigns names: &lt;mood&gt;_&lt;inventor name&gt;</a:t>
            </a:r>
          </a:p>
          <a:p>
            <a:pPr lvl="1"/>
            <a:r>
              <a:rPr lang="en-US" dirty="0" err="1"/>
              <a:t>happy_curie</a:t>
            </a:r>
            <a:endParaRPr lang="en-US" dirty="0"/>
          </a:p>
          <a:p>
            <a:pPr lvl="1"/>
            <a:r>
              <a:rPr lang="en-US" dirty="0" err="1"/>
              <a:t>clever_hopper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Specify a name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will not create a contain if the specified container name already exists.</a:t>
            </a:r>
          </a:p>
          <a:p>
            <a:endParaRPr lang="en-US" dirty="0"/>
          </a:p>
          <a:p>
            <a:r>
              <a:rPr lang="en-US" dirty="0"/>
              <a:t>Rename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try the Docker command examples throughout the lecture: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000" dirty="0">
                <a:hlinkClick r:id="rId2"/>
              </a:rPr>
              <a:t>https://s3.amazonaws.com/seis615/docker-single-server.yaml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Launches a stack containing a single Amazon Linux </a:t>
            </a:r>
            <a:r>
              <a:rPr lang="en-US" sz="2000"/>
              <a:t>2 instance </a:t>
            </a:r>
            <a:r>
              <a:rPr lang="en-US" sz="2000" dirty="0"/>
              <a:t>with the Docker engine software installed.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77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Image is a collection of</a:t>
            </a:r>
            <a:br>
              <a:rPr lang="en-US" dirty="0"/>
            </a:br>
            <a:r>
              <a:rPr lang="en-US" dirty="0"/>
              <a:t>files and meta data.</a:t>
            </a:r>
          </a:p>
          <a:p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Images made of up layers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stacked on top of each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other.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Each layer can add, change,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Images can share layers to optimize disk, downloading, and memory use.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a read-only filesystem.</a:t>
            </a:r>
          </a:p>
          <a:p>
            <a:endParaRPr lang="en-US" dirty="0"/>
          </a:p>
          <a:p>
            <a:r>
              <a:rPr lang="en-US" dirty="0"/>
              <a:t>Container is an encapsulated set of processes running a read-write copy of an image.</a:t>
            </a:r>
          </a:p>
          <a:p>
            <a:pPr lvl="1"/>
            <a:r>
              <a:rPr lang="en-US" dirty="0"/>
              <a:t>Utilizes copy-on-write to speed up boot time.</a:t>
            </a:r>
          </a:p>
          <a:p>
            <a:pPr lvl="1"/>
            <a:endParaRPr lang="en-US" dirty="0"/>
          </a:p>
          <a:p>
            <a:r>
              <a:rPr lang="en-US" dirty="0"/>
              <a:t>Images are templates you can create containers from.</a:t>
            </a:r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are read-only so it’s not possible to change an image.</a:t>
            </a:r>
          </a:p>
          <a:p>
            <a:endParaRPr lang="en-US" dirty="0"/>
          </a:p>
          <a:p>
            <a:r>
              <a:rPr lang="en-US" dirty="0"/>
              <a:t>However</a:t>
            </a:r>
            <a:r>
              <a:rPr lang="is-IS" dirty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Images can have three namespaces:</a:t>
            </a:r>
          </a:p>
          <a:p>
            <a:endParaRPr lang="en-US" dirty="0"/>
          </a:p>
          <a:p>
            <a:pPr lvl="1"/>
            <a:r>
              <a:rPr lang="en-US" dirty="0"/>
              <a:t>Official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busybox</a:t>
            </a:r>
            <a:endParaRPr lang="en-US" dirty="0"/>
          </a:p>
          <a:p>
            <a:pPr lvl="2"/>
            <a:r>
              <a:rPr lang="en-US" dirty="0"/>
              <a:t>Maintained by Docker Inc. and containing many general utility images.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User images</a:t>
            </a:r>
          </a:p>
          <a:p>
            <a:pPr lvl="2"/>
            <a:r>
              <a:rPr lang="en-US" dirty="0"/>
              <a:t>Example: </a:t>
            </a:r>
            <a:r>
              <a:rPr lang="en-US" dirty="0" err="1"/>
              <a:t>jpetazzo</a:t>
            </a:r>
            <a:r>
              <a:rPr lang="en-US" dirty="0"/>
              <a:t>/clock</a:t>
            </a:r>
          </a:p>
          <a:p>
            <a:pPr lvl="2"/>
            <a:r>
              <a:rPr lang="en-US" dirty="0"/>
              <a:t>The first part denotes the Docker Hub user and the second part specifies the image.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Self-hosted images</a:t>
            </a:r>
          </a:p>
          <a:p>
            <a:pPr lvl="2"/>
            <a:r>
              <a:rPr lang="en-US" dirty="0"/>
              <a:t>Example: registry.mydomain.com:5000/</a:t>
            </a:r>
            <a:r>
              <a:rPr lang="en-US" dirty="0" err="1"/>
              <a:t>wordpress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client can push or pull images from a registry (Docker Hub or private repository).</a:t>
            </a:r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TAG             IMAGE ID            CREATED             SIZE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bd3d4369aebc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MB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c54a2cc56cbb        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kB</a:t>
            </a:r>
          </a:p>
          <a:p>
            <a:pPr marL="0" indent="0">
              <a:buNone/>
            </a:pP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2b8fd9751c4c        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>
                <a:ea typeface="Consolas" charset="0"/>
                <a:cs typeface="Consolas" charset="0"/>
              </a:rPr>
              <a:t>Search </a:t>
            </a:r>
            <a:r>
              <a:rPr lang="de-DE" dirty="0" err="1">
                <a:ea typeface="Consolas" charset="0"/>
                <a:cs typeface="Consolas" charset="0"/>
              </a:rPr>
              <a:t>for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images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using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the</a:t>
            </a:r>
            <a:r>
              <a:rPr lang="de-DE" dirty="0"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>
                <a:ea typeface="Consolas" charset="0"/>
                <a:cs typeface="Consolas" charset="0"/>
              </a:rPr>
              <a:t>command</a:t>
            </a:r>
            <a:r>
              <a:rPr lang="de-DE" dirty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provides two ways to download images onto the host machine:</a:t>
            </a:r>
          </a:p>
          <a:p>
            <a:endParaRPr lang="en-US" dirty="0"/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/>
              <a:t>: explicitly downloads image</a:t>
            </a:r>
          </a:p>
          <a:p>
            <a:pPr lvl="1"/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Pulling 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Download complete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b164861940b8: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d1881793a057: Download 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Images have tags which define the versions of the image.</a:t>
            </a:r>
          </a:p>
          <a:p>
            <a:pPr lvl="1"/>
            <a:r>
              <a:rPr lang="en-US" dirty="0"/>
              <a:t>Different versions of Linux distributions.</a:t>
            </a:r>
          </a:p>
          <a:p>
            <a:pPr lvl="1"/>
            <a:r>
              <a:rPr lang="en-US" dirty="0"/>
              <a:t>Different version of application servers.</a:t>
            </a:r>
          </a:p>
          <a:p>
            <a:pPr lvl="1"/>
            <a:endParaRPr lang="en-US" dirty="0"/>
          </a:p>
          <a:p>
            <a:r>
              <a:rPr lang="en-US" dirty="0"/>
              <a:t>If a tag isn’t specified then the </a:t>
            </a:r>
            <a:r>
              <a:rPr lang="en-US" b="1" dirty="0"/>
              <a:t>:latest </a:t>
            </a:r>
            <a:r>
              <a:rPr lang="en-US" dirty="0"/>
              <a:t>tag is used.</a:t>
            </a:r>
          </a:p>
          <a:p>
            <a:endParaRPr lang="en-US" dirty="0"/>
          </a:p>
          <a:p>
            <a:r>
              <a:rPr lang="en-US" dirty="0"/>
              <a:t>It’s a good idea to specify a tag when the container is used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Start a new container: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/>
          </a:p>
          <a:p>
            <a:r>
              <a:rPr lang="en-US" dirty="0"/>
              <a:t>Install new packages on the container: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/>
              <a:t>Exit the container</a:t>
            </a:r>
          </a:p>
          <a:p>
            <a:endParaRPr lang="en-US" dirty="0"/>
          </a:p>
          <a:p>
            <a:r>
              <a:rPr lang="en-US" dirty="0"/>
              <a:t>Inspect the container changes by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/>
              <a:t>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/root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C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A 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Create the new image layer based on the changes using the </a:t>
            </a:r>
            <a:r>
              <a:rPr lang="en-US" sz="34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Building Docker images by hand is tedious and error-prone.</a:t>
            </a:r>
          </a:p>
          <a:p>
            <a:endParaRPr lang="en-US" sz="3800" dirty="0"/>
          </a:p>
          <a:p>
            <a:r>
              <a:rPr lang="en-US" sz="3800" dirty="0"/>
              <a:t>A </a:t>
            </a:r>
            <a:r>
              <a:rPr lang="en-US" sz="3800" dirty="0" err="1"/>
              <a:t>Dockerfile</a:t>
            </a:r>
            <a:r>
              <a:rPr lang="en-US" sz="3800" dirty="0"/>
              <a:t> provides a recipe to build images using code in a text file.</a:t>
            </a:r>
          </a:p>
          <a:p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/>
              <a:t>command is used to build an image from a </a:t>
            </a:r>
            <a:r>
              <a:rPr lang="en-US" sz="3800" dirty="0" err="1"/>
              <a:t>Dockerfile</a:t>
            </a:r>
            <a:r>
              <a:rPr lang="en-US" sz="38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400" dirty="0"/>
              <a:t>FROM specifies the base image</a:t>
            </a:r>
          </a:p>
          <a:p>
            <a:r>
              <a:rPr lang="en-US" sz="3400" dirty="0"/>
              <a:t>RUN lines are executed by Docker on the container during the build.</a:t>
            </a:r>
          </a:p>
          <a:p>
            <a:r>
              <a:rPr lang="en-US" sz="3400" dirty="0"/>
              <a:t>RUN commands must be non-interactive.</a:t>
            </a:r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Fragile IT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Static website</a:t>
              </a:r>
            </a:p>
            <a:p>
              <a:r>
                <a:rPr lang="en-US" sz="1200" dirty="0" err="1"/>
                <a:t>Nginx</a:t>
              </a:r>
              <a:r>
                <a:rPr lang="en-US" sz="1200" dirty="0"/>
                <a:t> + bootstrap + </a:t>
              </a:r>
              <a:r>
                <a:rPr lang="en-US" sz="1200" dirty="0" err="1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Queue</a:t>
              </a:r>
            </a:p>
            <a:p>
              <a:r>
                <a:rPr lang="en-US" sz="1200" dirty="0" err="1"/>
                <a:t>Redis</a:t>
              </a:r>
              <a:r>
                <a:rPr lang="en-US" sz="1200" dirty="0"/>
                <a:t> + </a:t>
              </a:r>
              <a:r>
                <a:rPr lang="en-US" sz="1200" dirty="0" err="1"/>
                <a:t>redis</a:t>
              </a:r>
              <a:r>
                <a:rPr lang="en-US" sz="1200" dirty="0"/>
                <a:t>-sentinel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Analytics</a:t>
              </a:r>
            </a:p>
            <a:p>
              <a:r>
                <a:rPr lang="en-US" sz="1200" dirty="0" err="1"/>
                <a:t>Hadoop</a:t>
              </a:r>
              <a:r>
                <a:rPr lang="en-US" sz="1200" dirty="0"/>
                <a:t> + pig + spark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API</a:t>
              </a:r>
            </a:p>
            <a:p>
              <a:r>
                <a:rPr lang="en-US" sz="1200" dirty="0"/>
                <a:t>Python + flask + celery + </a:t>
              </a:r>
              <a:r>
                <a:rPr lang="en-US" sz="1200" dirty="0" err="1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r>
                <a:rPr lang="en-US" dirty="0"/>
                <a:t>Virtual machine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 server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  <a:p>
            <a:r>
              <a:rPr lang="en-US" dirty="0"/>
              <a:t>servers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Developer</a:t>
              </a:r>
            </a:p>
            <a:p>
              <a:r>
                <a:rPr lang="en-US" dirty="0"/>
                <a:t>laptop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application </a:t>
            </a:r>
          </a:p>
          <a:p>
            <a:r>
              <a:rPr lang="en-US" sz="2400" dirty="0"/>
              <a:t>stacks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hardware </a:t>
            </a:r>
          </a:p>
          <a:p>
            <a:r>
              <a:rPr lang="en-US" sz="2400" dirty="0"/>
              <a:t>environments</a:t>
            </a:r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6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Sending build context to Docker daemon 2.048 kB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1 : FROM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---&gt; bd3d4369aebc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Step 2 : RUN apt-get update -y ---&gt; Running in 6f1ae6f02080</a:t>
            </a:r>
          </a:p>
          <a:p>
            <a:pPr marL="0" indent="0">
              <a:buNone/>
            </a:pPr>
            <a:r>
              <a:rPr lang="is-IS" sz="23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Removing intermediate container 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Sends build context ( . directory) to </a:t>
            </a:r>
            <a:r>
              <a:rPr lang="en-US" sz="2400" dirty="0" err="1">
                <a:ea typeface="Consolas" charset="0"/>
                <a:cs typeface="Consolas" charset="0"/>
              </a:rPr>
              <a:t>docker</a:t>
            </a:r>
            <a:r>
              <a:rPr lang="en-US" sz="2400" dirty="0">
                <a:ea typeface="Consolas" charset="0"/>
                <a:cs typeface="Consolas" charset="0"/>
              </a:rPr>
              <a:t> daemon as an archive.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>
                <a:ea typeface="Consolas" charset="0"/>
                <a:cs typeface="Consolas" charset="0"/>
              </a:rPr>
              <a:t>ubuntu</a:t>
            </a:r>
            <a:r>
              <a:rPr lang="en-US" sz="2400" dirty="0">
                <a:ea typeface="Consolas" charset="0"/>
                <a:cs typeface="Consolas" charset="0"/>
              </a:rPr>
              <a:t> image.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endParaRPr lang="en-US" sz="2400" dirty="0">
              <a:ea typeface="Consolas" charset="0"/>
              <a:cs typeface="Consolas" charset="0"/>
            </a:endParaRPr>
          </a:p>
          <a:p>
            <a:r>
              <a:rPr lang="en-US" sz="2400" dirty="0">
                <a:ea typeface="Consolas" charset="0"/>
                <a:cs typeface="Consolas" charset="0"/>
              </a:rPr>
              <a:t>Intermediate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we run the </a:t>
            </a:r>
            <a:r>
              <a:rPr lang="en-US" dirty="0" err="1"/>
              <a:t>Dockerfile</a:t>
            </a:r>
            <a:r>
              <a:rPr lang="en-US" dirty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/>
              <a:t>Docker caches a snapshot of each intermediate image after each build step.</a:t>
            </a:r>
          </a:p>
          <a:p>
            <a:endParaRPr lang="en-US" dirty="0"/>
          </a:p>
          <a:p>
            <a:r>
              <a:rPr lang="en-US" dirty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/>
              <a:t>You can force a rebuild using the </a:t>
            </a:r>
            <a:br>
              <a:rPr lang="en-US" dirty="0"/>
            </a:b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FROM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/>
              <a:t>: defines the base image for the container.</a:t>
            </a:r>
          </a:p>
          <a:p>
            <a:pPr lvl="1"/>
            <a:r>
              <a:rPr lang="en-US" dirty="0"/>
              <a:t>Must be the </a:t>
            </a:r>
            <a:r>
              <a:rPr lang="en-US" u="sng" dirty="0"/>
              <a:t>first</a:t>
            </a:r>
            <a:r>
              <a:rPr lang="en-US" dirty="0"/>
              <a:t> instruction after comments.</a:t>
            </a:r>
          </a:p>
          <a:p>
            <a:pPr lvl="1"/>
            <a:r>
              <a:rPr lang="en-US" dirty="0"/>
              <a:t>Lines starting with # are treated as comments.</a:t>
            </a:r>
          </a:p>
          <a:p>
            <a:pPr lvl="1"/>
            <a:r>
              <a:rPr lang="en-US" dirty="0"/>
              <a:t>Can be specified more than once to build multiple images.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: create meta-data key-values for maintenance and documentation purposes.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maintainer=“Jason Baker”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LABEL version=“1.4.2”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1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/>
              <a:t>: defines a default command to run when the container is started (if no other command is provided).</a:t>
            </a:r>
          </a:p>
          <a:p>
            <a:pPr lvl="1"/>
            <a:r>
              <a:rPr lang="en-US" dirty="0"/>
              <a:t>Can appear at any point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CMD will override the previous one.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always override the container CMD during startup by specifying a different command (in this case, 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ENTRYPOINT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/>
              <a:t> : specifies the command which absolutely must run every time the container is launched.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 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ENTRYPOINT 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"script"]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line arguments are appended to ENTRYPOINT parameters.</a:t>
            </a:r>
          </a:p>
          <a:p>
            <a:r>
              <a:rPr lang="en-US" dirty="0"/>
              <a:t>ENTRYPOINT can be located anywhere in the file.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/>
              <a:t> : copies files from the build context into the container being built,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COPY &lt;from&gt; &lt;to&gt;</a:t>
            </a:r>
          </a:p>
          <a:p>
            <a:endParaRPr lang="en-US" dirty="0"/>
          </a:p>
          <a:p>
            <a:r>
              <a:rPr lang="en-US" dirty="0"/>
              <a:t>Create a file called </a:t>
            </a:r>
            <a:r>
              <a:rPr lang="en-US" dirty="0" err="1"/>
              <a:t>hello.c</a:t>
            </a:r>
            <a:r>
              <a:rPr lang="en-US" dirty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new </a:t>
            </a:r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update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apt-get install -y build-essential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RUN make hello 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CMD 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file command: WORKDIR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/>
              <a:t> : sets the working directory for any RUN, CMD, ENTRYPOINT or COPY commands that follow it.</a:t>
            </a:r>
          </a:p>
          <a:p>
            <a:endParaRPr lang="en-US" dirty="0"/>
          </a:p>
          <a:p>
            <a:r>
              <a:rPr lang="en-US" dirty="0"/>
              <a:t>Can be used multiple times in a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b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c 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from this PWD command is /a/b/c</a:t>
            </a:r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ENV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/>
              <a:t> : sets an environment variable key to a value.</a:t>
            </a:r>
          </a:p>
          <a:p>
            <a:endParaRPr lang="en-US" dirty="0"/>
          </a:p>
          <a:p>
            <a:r>
              <a:rPr lang="en-US" dirty="0"/>
              <a:t>Two formats:</a:t>
            </a:r>
          </a:p>
          <a:p>
            <a:endParaRPr lang="en-US" dirty="0"/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=“John Doe”</a:t>
            </a:r>
          </a:p>
          <a:p>
            <a:pPr lvl="1"/>
            <a:r>
              <a:rPr lang="en-US" dirty="0"/>
              <a:t>ENV </a:t>
            </a:r>
            <a:r>
              <a:rPr lang="en-US" dirty="0" err="1"/>
              <a:t>myName</a:t>
            </a:r>
            <a:r>
              <a:rPr lang="en-US" dirty="0"/>
              <a:t> John Doe</a:t>
            </a:r>
          </a:p>
          <a:p>
            <a:pPr lvl="1"/>
            <a:endParaRPr lang="en-US" dirty="0"/>
          </a:p>
          <a:p>
            <a:r>
              <a:rPr lang="en-US" dirty="0"/>
              <a:t>It is possible to override or set environment variables using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command: EXPOSE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/>
              <a:t> : informs Docker that the container process </a:t>
            </a:r>
            <a:r>
              <a:rPr lang="en-US"/>
              <a:t>is available on </a:t>
            </a:r>
            <a:r>
              <a:rPr lang="en-US" dirty="0"/>
              <a:t>the specified network ports at runtime.</a:t>
            </a:r>
          </a:p>
          <a:p>
            <a:endParaRPr lang="en-US" dirty="0"/>
          </a:p>
          <a:p>
            <a:r>
              <a:rPr lang="en-US" b="1" u="sng" dirty="0"/>
              <a:t>Does not </a:t>
            </a:r>
            <a:r>
              <a:rPr lang="en-US" dirty="0"/>
              <a:t>automatically make the ports available to the host at runtime.</a:t>
            </a:r>
          </a:p>
          <a:p>
            <a:pPr lvl="1"/>
            <a:r>
              <a:rPr lang="en-US" dirty="0"/>
              <a:t>Need to use the –p or –P flags when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from Hell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Static website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Queue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Analytics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r>
                        <a:rPr lang="en-US" sz="1400" dirty="0"/>
                        <a:t>Web</a:t>
                      </a:r>
                      <a:r>
                        <a:rPr lang="en-US" sz="1400" baseline="0" dirty="0"/>
                        <a:t> API</a:t>
                      </a:r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VM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 Server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Public Cloud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 servers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 laptop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</a:t>
            </a:r>
            <a:r>
              <a:rPr lang="en-US" b="1" dirty="0"/>
              <a:t>private</a:t>
            </a:r>
            <a:r>
              <a:rPr lang="en-US" dirty="0"/>
              <a:t> IP addresses and services are exposed via ports.</a:t>
            </a:r>
          </a:p>
          <a:p>
            <a:endParaRPr lang="en-US" dirty="0"/>
          </a:p>
          <a:p>
            <a:r>
              <a:rPr lang="en-US" dirty="0"/>
              <a:t>Docker supports port mapping to allow external machines to access services running in containers.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–P </a:t>
            </a:r>
            <a:r>
              <a:rPr lang="en-US" dirty="0"/>
              <a:t>publishes the container to make it reachable from other computers.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IMAGE     ... PORTS                                           a386440e6859      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         0.0.0.0:32769-&gt;80/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0.0.0.0:32768-&gt;443/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view the port mapping for a specific port in a container by running the command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/>
          </a:p>
          <a:p>
            <a:r>
              <a:rPr lang="en-US" dirty="0"/>
              <a:t>It is possible to manually allocate port numbers to a container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The format is host </a:t>
            </a:r>
            <a:r>
              <a:rPr lang="en-US" dirty="0" err="1"/>
              <a:t>port:container</a:t>
            </a:r>
            <a:r>
              <a:rPr lang="en-US" dirty="0"/>
              <a:t> port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/>
              <a:t>command to find the IP address: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container can operate in a particular networking mode (called a driver).</a:t>
            </a:r>
          </a:p>
          <a:p>
            <a:endParaRPr lang="en-US" dirty="0"/>
          </a:p>
          <a:p>
            <a:r>
              <a:rPr lang="en-US" b="1" dirty="0"/>
              <a:t>Bridge</a:t>
            </a:r>
            <a:r>
              <a:rPr lang="en-US" dirty="0"/>
              <a:t> (default)</a:t>
            </a:r>
          </a:p>
          <a:p>
            <a:pPr lvl="1"/>
            <a:r>
              <a:rPr lang="en-US" dirty="0"/>
              <a:t>Container gets a virtual eth0 interface (172.17.0.0/16 private IP address).</a:t>
            </a:r>
          </a:p>
          <a:p>
            <a:pPr lvl="1"/>
            <a:r>
              <a:rPr lang="en-US" dirty="0"/>
              <a:t>Connected to Docker bridge.</a:t>
            </a:r>
          </a:p>
          <a:p>
            <a:pPr lvl="1"/>
            <a:r>
              <a:rPr lang="en-US" dirty="0"/>
              <a:t>Container can have own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b="1" dirty="0"/>
              <a:t>Null</a:t>
            </a:r>
          </a:p>
          <a:p>
            <a:pPr lvl="1"/>
            <a:r>
              <a:rPr lang="en-US" dirty="0"/>
              <a:t>Container has no network -- useful for isolated workloads.</a:t>
            </a:r>
          </a:p>
          <a:p>
            <a:pPr lvl="1"/>
            <a:endParaRPr lang="en-US" dirty="0"/>
          </a:p>
          <a:p>
            <a:r>
              <a:rPr lang="en-US" b="1" dirty="0"/>
              <a:t>Host</a:t>
            </a:r>
          </a:p>
          <a:p>
            <a:pPr lvl="1"/>
            <a:r>
              <a:rPr lang="en-US" dirty="0"/>
              <a:t>Container access network interfaces of the host and binds to its ports.</a:t>
            </a:r>
          </a:p>
          <a:p>
            <a:pPr lvl="1"/>
            <a:r>
              <a:rPr lang="en-US" dirty="0"/>
              <a:t>Native performance.</a:t>
            </a:r>
          </a:p>
          <a:p>
            <a:pPr lvl="1"/>
            <a:endParaRPr lang="en-US" dirty="0"/>
          </a:p>
          <a:p>
            <a:r>
              <a:rPr lang="en-US" b="1" dirty="0"/>
              <a:t>Container</a:t>
            </a:r>
          </a:p>
          <a:p>
            <a:pPr lvl="1"/>
            <a:r>
              <a:rPr lang="en-US" dirty="0"/>
              <a:t>Re-uses the network stack of another container and shares IP address, routes, </a:t>
            </a:r>
            <a:r>
              <a:rPr lang="en-US" dirty="0" err="1"/>
              <a:t>iptables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Docker uses the notion of networks to create a virtual network infrastructure between containers.</a:t>
            </a:r>
          </a:p>
          <a:p>
            <a:endParaRPr lang="en-US" dirty="0"/>
          </a:p>
          <a:p>
            <a:r>
              <a:rPr lang="en-US" dirty="0"/>
              <a:t>Networks can be local or global and each network as an IP subnet.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/>
              <a:t>command to view the current networks setup on the host.</a:t>
            </a:r>
          </a:p>
          <a:p>
            <a:endParaRPr lang="en-US" dirty="0"/>
          </a:p>
          <a:p>
            <a:r>
              <a:rPr lang="en-US" dirty="0"/>
              <a:t>Create a new network using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command.</a:t>
            </a:r>
          </a:p>
          <a:p>
            <a:endParaRPr lang="en-US" dirty="0"/>
          </a:p>
          <a:p>
            <a:r>
              <a:rPr lang="en-US" dirty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Any data created inside a Docker container disappears when the container is deleted.</a:t>
            </a:r>
          </a:p>
          <a:p>
            <a:endParaRPr lang="en-US" dirty="0"/>
          </a:p>
          <a:p>
            <a:r>
              <a:rPr lang="en-US" dirty="0"/>
              <a:t>We use volumes to persist data </a:t>
            </a:r>
            <a:r>
              <a:rPr lang="en-US" u="sng" dirty="0"/>
              <a:t>outside</a:t>
            </a:r>
            <a:r>
              <a:rPr lang="en-US" dirty="0"/>
              <a:t> of the container – they exist independently.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/>
              <a:t>flag specifies a volume mount point</a:t>
            </a:r>
          </a:p>
          <a:p>
            <a:pPr lvl="1"/>
            <a:r>
              <a:rPr lang="en-US" dirty="0"/>
              <a:t>Format is [host-path]:&lt;container-path&gt;:[</a:t>
            </a:r>
            <a:r>
              <a:rPr lang="en-US" dirty="0" err="1"/>
              <a:t>rw|ro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can also declare volumes inside a </a:t>
            </a:r>
            <a:r>
              <a:rPr lang="en-US" dirty="0" err="1"/>
              <a:t>Dockerfile</a:t>
            </a:r>
            <a:r>
              <a:rPr lang="en-US" dirty="0"/>
              <a:t> using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>
                <a:ea typeface="Consolas" charset="0"/>
                <a:cs typeface="Consolas" charset="0"/>
              </a:rPr>
              <a:t>command to show volumes.</a:t>
            </a:r>
          </a:p>
          <a:p>
            <a:pPr lvl="1"/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Also, we don’t want to map volumes in a </a:t>
            </a:r>
            <a:r>
              <a:rPr lang="en-US" sz="3200" dirty="0" err="1">
                <a:ea typeface="Consolas" charset="0"/>
                <a:cs typeface="Consolas" charset="0"/>
              </a:rPr>
              <a:t>Dockerfile</a:t>
            </a:r>
            <a:r>
              <a:rPr lang="en-US" sz="3200" dirty="0">
                <a:ea typeface="Consolas" charset="0"/>
                <a:cs typeface="Consolas" charset="0"/>
              </a:rPr>
              <a:t> because of portability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Volumes bypass the Docker copy-on-write and have native I/O performance.</a:t>
            </a:r>
          </a:p>
          <a:p>
            <a:endParaRPr lang="en-US" dirty="0"/>
          </a:p>
          <a:p>
            <a:r>
              <a:rPr lang="en-US" dirty="0"/>
              <a:t>Docker commits don’t pull in volume data.</a:t>
            </a:r>
          </a:p>
          <a:p>
            <a:endParaRPr lang="en-US" dirty="0"/>
          </a:p>
          <a:p>
            <a:r>
              <a:rPr lang="en-US" dirty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err="1"/>
              <a:t>Dockerfiles</a:t>
            </a:r>
            <a:r>
              <a:rPr lang="en-US" sz="4200" dirty="0"/>
              <a:t> can become fairly complex and can only specify configuration for one container.</a:t>
            </a:r>
          </a:p>
          <a:p>
            <a:endParaRPr lang="en-US" sz="4200" dirty="0"/>
          </a:p>
          <a:p>
            <a:r>
              <a:rPr lang="en-US" sz="4200" dirty="0"/>
              <a:t>Docker Compose supports the building of multiple containers with a YAML file.</a:t>
            </a:r>
          </a:p>
          <a:p>
            <a:pPr lvl="1"/>
            <a:r>
              <a:rPr lang="en-US" sz="4200" b="1" dirty="0" err="1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sz="42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version: '2'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services: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web: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build: .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ports: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"5000:5000"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volumes: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.:/code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depends_on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-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image: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access a container to troubleshoot it?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/>
              <a:t>command to start a new process inside a running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We can upload images to the Docker Hub and make them publically or privately accessible.</a:t>
            </a:r>
          </a:p>
          <a:p>
            <a:endParaRPr lang="en-US" sz="2800" dirty="0"/>
          </a:p>
          <a:p>
            <a:r>
              <a:rPr lang="en-US" sz="2800" dirty="0"/>
              <a:t>Docker Hub images can be utilized by multiple systems.</a:t>
            </a:r>
          </a:p>
          <a:p>
            <a:endParaRPr lang="en-US" sz="2800" dirty="0"/>
          </a:p>
          <a:p>
            <a:r>
              <a:rPr lang="en-US" sz="2800" dirty="0"/>
              <a:t>Use the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/>
              <a:t>command to push images to Docker Hub.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Transporting Cargo Pre-1960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different transport</a:t>
            </a:r>
          </a:p>
          <a:p>
            <a:r>
              <a:rPr lang="en-US" sz="2400" dirty="0"/>
              <a:t>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Transport Matrix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7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01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baseline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4000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Transport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90% of all cargo shipped in standard containers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ship cars next to beans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Intermodal Shipping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9224</TotalTime>
  <Words>3499</Words>
  <Application>Microsoft Macintosh PowerPoint</Application>
  <PresentationFormat>On-screen Show (4:3)</PresentationFormat>
  <Paragraphs>708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Consolas</vt:lpstr>
      <vt:lpstr>Office Theme</vt:lpstr>
      <vt:lpstr>DevOps &amp; Cloud Infrastructure SEIS 615 Containers</vt:lpstr>
      <vt:lpstr>Agenda</vt:lpstr>
      <vt:lpstr>Docker Hands-on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container names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FROM</vt:lpstr>
      <vt:lpstr>Dockerfile command: LABEL</vt:lpstr>
      <vt:lpstr>Dockerfile command: CMD</vt:lpstr>
      <vt:lpstr>Dockerfile command: ENTRYPOINT</vt:lpstr>
      <vt:lpstr>Dockerfile command: COPY</vt:lpstr>
      <vt:lpstr>Docker file command: WORKDIR</vt:lpstr>
      <vt:lpstr>Dockerfile command: ENV</vt:lpstr>
      <vt:lpstr>Dockerfile command: EXPOSE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Microsoft Office User</cp:lastModifiedBy>
  <cp:revision>140</cp:revision>
  <dcterms:created xsi:type="dcterms:W3CDTF">2016-04-27T16:52:20Z</dcterms:created>
  <dcterms:modified xsi:type="dcterms:W3CDTF">2021-09-12T01:48:05Z</dcterms:modified>
</cp:coreProperties>
</file>